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9477038" cy="10972800"/>
  <p:notesSz cx="6858000" cy="9144000"/>
  <p:embeddedFontLs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  <p:embeddedFont>
      <p:font typeface="Raleway Medium" pitchFamily="2" charset="0"/>
      <p:regular r:id="rId45"/>
      <p:bold r:id="rId46"/>
      <p:italic r:id="rId47"/>
      <p:boldItalic r:id="rId48"/>
    </p:embeddedFont>
    <p:embeddedFont>
      <p:font typeface="Raleway SemiBold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44">
          <p15:clr>
            <a:srgbClr val="747775"/>
          </p15:clr>
        </p15:guide>
        <p15:guide id="2" pos="11534">
          <p15:clr>
            <a:srgbClr val="747775"/>
          </p15:clr>
        </p15:guide>
        <p15:guide id="3" pos="991">
          <p15:clr>
            <a:srgbClr val="747775"/>
          </p15:clr>
        </p15:guide>
        <p15:guide id="4" orient="horz" pos="432">
          <p15:clr>
            <a:srgbClr val="747775"/>
          </p15:clr>
        </p15:guide>
        <p15:guide id="5" orient="horz" pos="2708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jdYrOIMR/s4bKkIrpxdZ4HBtiI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07" y="542"/>
      </p:cViewPr>
      <p:guideLst>
        <p:guide orient="horz" pos="5544"/>
        <p:guide pos="11534"/>
        <p:guide pos="991"/>
        <p:guide orient="horz" pos="432"/>
        <p:guide orient="horz" pos="27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e763b733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33e763b733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fdde22b16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33fdde22b1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19e2a0e06_13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g3419e2a0e06_1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19e2a0e0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3419e2a0e0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19e2a0e0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g3419e2a0e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19e2a0e06_13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3419e2a0e06_1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19e2a0e06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g3419e2a0e0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fdde22b16_4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g33fdde22b16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19e2a0e06_1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g3419e2a0e06_1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19e2a0e06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g3419e2a0e0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fdde22b16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g33fdde22b16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19e2a0e06_13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3419e2a0e06_1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19e2a0e0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3419e2a0e0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19e2a0e06_13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g3419e2a0e06_1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419e2a0e06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g3419e2a0e0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fdde22b16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g33fdde22b16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19e2a0e06_13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g3419e2a0e06_1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1532c2eb3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4" name="Google Shape;494;g341532c2e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e763b7330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g33e763b733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419e2a0e06_13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0" name="Google Shape;520;g3419e2a0e06_1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419e2a0e06_13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g3419e2a0e06_1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19e2a0e06_13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g3419e2a0e06_13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3e763b7330_1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2" name="Google Shape;552;g33e763b7330_1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Integration: Combines data from </a:t>
            </a:r>
            <a:r>
              <a:rPr lang="en-US" sz="1300" b="1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various</a:t>
            </a: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 operational systems (e.g., sales, marketing, finance) into a unified format.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Historical Data Storage: Maintains historical records, allowing for trend analysis over time.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Optimized for Querying: Designed to handle complex queries and large-scale data analysis quickly.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19e2a0e06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3419e2a0e0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Blank">
  <p:cSld name="4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>
            <a:spLocks noGrp="1"/>
          </p:cNvSpPr>
          <p:nvPr>
            <p:ph type="pic" idx="2"/>
          </p:nvPr>
        </p:nvSpPr>
        <p:spPr>
          <a:xfrm>
            <a:off x="0" y="-1"/>
            <a:ext cx="19477038" cy="1097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>
            <a:spLocks noGrp="1"/>
          </p:cNvSpPr>
          <p:nvPr>
            <p:ph type="pic" idx="2"/>
          </p:nvPr>
        </p:nvSpPr>
        <p:spPr>
          <a:xfrm>
            <a:off x="4876397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40"/>
          <p:cNvSpPr>
            <a:spLocks noGrp="1"/>
          </p:cNvSpPr>
          <p:nvPr>
            <p:ph type="pic" idx="3"/>
          </p:nvPr>
        </p:nvSpPr>
        <p:spPr>
          <a:xfrm>
            <a:off x="0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40"/>
          <p:cNvSpPr>
            <a:spLocks noGrp="1"/>
          </p:cNvSpPr>
          <p:nvPr>
            <p:ph type="pic" idx="4"/>
          </p:nvPr>
        </p:nvSpPr>
        <p:spPr>
          <a:xfrm>
            <a:off x="9738518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40"/>
          <p:cNvSpPr>
            <a:spLocks noGrp="1"/>
          </p:cNvSpPr>
          <p:nvPr>
            <p:ph type="pic" idx="5"/>
          </p:nvPr>
        </p:nvSpPr>
        <p:spPr>
          <a:xfrm>
            <a:off x="14614916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>
            <a:spLocks noGrp="1"/>
          </p:cNvSpPr>
          <p:nvPr>
            <p:ph type="pic" idx="2"/>
          </p:nvPr>
        </p:nvSpPr>
        <p:spPr>
          <a:xfrm>
            <a:off x="8661400" y="2209800"/>
            <a:ext cx="9000993" cy="655320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3"/>
          <p:cNvSpPr>
            <a:spLocks noGrp="1"/>
          </p:cNvSpPr>
          <p:nvPr>
            <p:ph type="pic" idx="2"/>
          </p:nvPr>
        </p:nvSpPr>
        <p:spPr>
          <a:xfrm>
            <a:off x="6699501" y="2447383"/>
            <a:ext cx="6078036" cy="60780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>
            <a:spLocks noGrp="1"/>
          </p:cNvSpPr>
          <p:nvPr>
            <p:ph type="pic" idx="2"/>
          </p:nvPr>
        </p:nvSpPr>
        <p:spPr>
          <a:xfrm>
            <a:off x="2073942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44"/>
          <p:cNvSpPr>
            <a:spLocks noGrp="1"/>
          </p:cNvSpPr>
          <p:nvPr>
            <p:ph type="pic" idx="3"/>
          </p:nvPr>
        </p:nvSpPr>
        <p:spPr>
          <a:xfrm>
            <a:off x="725499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44"/>
          <p:cNvSpPr>
            <a:spLocks noGrp="1"/>
          </p:cNvSpPr>
          <p:nvPr>
            <p:ph type="pic" idx="4"/>
          </p:nvPr>
        </p:nvSpPr>
        <p:spPr>
          <a:xfrm>
            <a:off x="1243604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>
            <a:spLocks noGrp="1"/>
          </p:cNvSpPr>
          <p:nvPr>
            <p:ph type="pic" idx="2"/>
          </p:nvPr>
        </p:nvSpPr>
        <p:spPr>
          <a:xfrm>
            <a:off x="12966398" y="1346213"/>
            <a:ext cx="1474838" cy="14748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5" name="Google Shape;65;p45"/>
          <p:cNvSpPr>
            <a:spLocks noGrp="1"/>
          </p:cNvSpPr>
          <p:nvPr>
            <p:ph type="pic" idx="3"/>
          </p:nvPr>
        </p:nvSpPr>
        <p:spPr>
          <a:xfrm>
            <a:off x="13154063" y="6405143"/>
            <a:ext cx="1474838" cy="14748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4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46"/>
          <p:cNvSpPr>
            <a:spLocks noGrp="1"/>
          </p:cNvSpPr>
          <p:nvPr>
            <p:ph type="pic" idx="2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Blank">
  <p:cSld name="4_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>
            <a:spLocks noGrp="1"/>
          </p:cNvSpPr>
          <p:nvPr>
            <p:ph type="pic" idx="2"/>
          </p:nvPr>
        </p:nvSpPr>
        <p:spPr>
          <a:xfrm>
            <a:off x="0" y="-1"/>
            <a:ext cx="19477038" cy="1097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gradFill>
          <a:gsLst>
            <a:gs pos="0">
              <a:srgbClr val="2E3252"/>
            </a:gs>
            <a:gs pos="2000">
              <a:srgbClr val="2E3252"/>
            </a:gs>
            <a:gs pos="100000">
              <a:srgbClr val="16182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3406" y="3549458"/>
            <a:ext cx="3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2406" y="1121258"/>
            <a:ext cx="36000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_Title Slide">
  <p:cSld name="27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7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88" name="Google Shape;88;p48"/>
          <p:cNvGrpSpPr/>
          <p:nvPr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89" name="Google Shape;89;p48"/>
            <p:cNvSpPr/>
            <p:nvPr/>
          </p:nvSpPr>
          <p:spPr>
            <a:xfrm>
              <a:off x="-2861" y="7093454"/>
              <a:ext cx="4014423" cy="3879346"/>
            </a:xfrm>
            <a:custGeom>
              <a:avLst/>
              <a:gdLst/>
              <a:ahLst/>
              <a:cxnLst/>
              <a:rect l="l" t="t" r="r" b="b"/>
              <a:pathLst>
                <a:path w="4152900" h="3981450" extrusionOk="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352"/>
                  </a:srgbClr>
                </a:gs>
                <a:gs pos="55000">
                  <a:srgbClr val="B0DC70">
                    <a:alpha val="32549"/>
                  </a:srgbClr>
                </a:gs>
                <a:gs pos="100000">
                  <a:srgbClr val="11815C">
                    <a:alpha val="3529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>
              <a:off x="0" y="5931257"/>
              <a:ext cx="1189942" cy="2524513"/>
            </a:xfrm>
            <a:custGeom>
              <a:avLst/>
              <a:gdLst/>
              <a:ahLst/>
              <a:cxnLst/>
              <a:rect l="l" t="t" r="r" b="b"/>
              <a:pathLst>
                <a:path w="1189942" h="2524513" extrusionOk="0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00" dist="6223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48"/>
          <p:cNvGrpSpPr/>
          <p:nvPr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92" name="Google Shape;92;p48"/>
            <p:cNvSpPr/>
            <p:nvPr/>
          </p:nvSpPr>
          <p:spPr>
            <a:xfrm>
              <a:off x="13922478" y="2"/>
              <a:ext cx="5558654" cy="4717968"/>
            </a:xfrm>
            <a:custGeom>
              <a:avLst/>
              <a:gdLst/>
              <a:ahLst/>
              <a:cxnLst/>
              <a:rect l="l" t="t" r="r" b="b"/>
              <a:pathLst>
                <a:path w="6005764" h="6318150" extrusionOk="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4313"/>
                  </a:srgbClr>
                </a:gs>
                <a:gs pos="55000">
                  <a:srgbClr val="B0DC70">
                    <a:alpha val="43529"/>
                  </a:srgbClr>
                </a:gs>
                <a:gs pos="100000">
                  <a:srgbClr val="11815C">
                    <a:alpha val="40000"/>
                  </a:srgbClr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8"/>
            <p:cNvSpPr/>
            <p:nvPr/>
          </p:nvSpPr>
          <p:spPr>
            <a:xfrm>
              <a:off x="17828114" y="1072550"/>
              <a:ext cx="1663044" cy="5300581"/>
            </a:xfrm>
            <a:custGeom>
              <a:avLst/>
              <a:gdLst/>
              <a:ahLst/>
              <a:cxnLst/>
              <a:rect l="l" t="t" r="r" b="b"/>
              <a:pathLst>
                <a:path w="2541212" h="6914404" extrusionOk="0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3406" y="3549458"/>
            <a:ext cx="3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2406" y="1121258"/>
            <a:ext cx="36000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>
            <a:spLocks noGrp="1"/>
          </p:cNvSpPr>
          <p:nvPr>
            <p:ph type="pic" idx="2"/>
          </p:nvPr>
        </p:nvSpPr>
        <p:spPr>
          <a:xfrm>
            <a:off x="9738519" y="1"/>
            <a:ext cx="7838721" cy="67842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>
            <a:spLocks noGrp="1"/>
          </p:cNvSpPr>
          <p:nvPr>
            <p:ph type="pic" idx="2"/>
          </p:nvPr>
        </p:nvSpPr>
        <p:spPr>
          <a:xfrm>
            <a:off x="4637469" y="0"/>
            <a:ext cx="10173528" cy="855330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5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_Title Slide">
  <p:cSld name="24_Title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/>
          <p:nvPr/>
        </p:nvSpPr>
        <p:spPr>
          <a:xfrm>
            <a:off x="1366019" y="5646059"/>
            <a:ext cx="16745000" cy="5326742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0">
                <a:schemeClr val="accent5"/>
              </a:gs>
              <a:gs pos="9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2"/>
          <p:cNvSpPr>
            <a:spLocks noGrp="1"/>
          </p:cNvSpPr>
          <p:nvPr>
            <p:ph type="pic" idx="2"/>
          </p:nvPr>
        </p:nvSpPr>
        <p:spPr>
          <a:xfrm>
            <a:off x="2213292" y="3742329"/>
            <a:ext cx="5973888" cy="5090984"/>
          </a:xfrm>
          <a:prstGeom prst="roundRect">
            <a:avLst>
              <a:gd name="adj" fmla="val 3552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3"/>
          <p:cNvSpPr>
            <a:spLocks noGrp="1"/>
          </p:cNvSpPr>
          <p:nvPr>
            <p:ph type="pic" idx="2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  <p:sp>
        <p:nvSpPr>
          <p:cNvPr id="107" name="Google Shape;107;p53"/>
          <p:cNvSpPr>
            <a:spLocks noGrp="1"/>
          </p:cNvSpPr>
          <p:nvPr>
            <p:ph type="pic" idx="3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4"/>
          <p:cNvSpPr>
            <a:spLocks noGrp="1"/>
          </p:cNvSpPr>
          <p:nvPr>
            <p:ph type="pic" idx="2"/>
          </p:nvPr>
        </p:nvSpPr>
        <p:spPr>
          <a:xfrm>
            <a:off x="8915400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" name="Google Shape;110;p54"/>
          <p:cNvSpPr>
            <a:spLocks noGrp="1"/>
          </p:cNvSpPr>
          <p:nvPr>
            <p:ph type="pic" idx="3"/>
          </p:nvPr>
        </p:nvSpPr>
        <p:spPr>
          <a:xfrm>
            <a:off x="12435946" y="548640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" name="Google Shape;111;p54"/>
          <p:cNvSpPr>
            <a:spLocks noGrp="1"/>
          </p:cNvSpPr>
          <p:nvPr>
            <p:ph type="pic" idx="4"/>
          </p:nvPr>
        </p:nvSpPr>
        <p:spPr>
          <a:xfrm>
            <a:off x="15956492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5"/>
          <p:cNvSpPr>
            <a:spLocks noGrp="1"/>
          </p:cNvSpPr>
          <p:nvPr>
            <p:ph type="pic" idx="2"/>
          </p:nvPr>
        </p:nvSpPr>
        <p:spPr>
          <a:xfrm>
            <a:off x="4876397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55"/>
          <p:cNvSpPr>
            <a:spLocks noGrp="1"/>
          </p:cNvSpPr>
          <p:nvPr>
            <p:ph type="pic" idx="3"/>
          </p:nvPr>
        </p:nvSpPr>
        <p:spPr>
          <a:xfrm>
            <a:off x="0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55"/>
          <p:cNvSpPr>
            <a:spLocks noGrp="1"/>
          </p:cNvSpPr>
          <p:nvPr>
            <p:ph type="pic" idx="4"/>
          </p:nvPr>
        </p:nvSpPr>
        <p:spPr>
          <a:xfrm>
            <a:off x="9738518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55"/>
          <p:cNvSpPr>
            <a:spLocks noGrp="1"/>
          </p:cNvSpPr>
          <p:nvPr>
            <p:ph type="pic" idx="5"/>
          </p:nvPr>
        </p:nvSpPr>
        <p:spPr>
          <a:xfrm>
            <a:off x="14614916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>
            <a:spLocks noGrp="1"/>
          </p:cNvSpPr>
          <p:nvPr>
            <p:ph type="pic" idx="2"/>
          </p:nvPr>
        </p:nvSpPr>
        <p:spPr>
          <a:xfrm>
            <a:off x="8661400" y="2209800"/>
            <a:ext cx="9000993" cy="655320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5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58"/>
          <p:cNvSpPr>
            <a:spLocks noGrp="1"/>
          </p:cNvSpPr>
          <p:nvPr>
            <p:ph type="pic" idx="2"/>
          </p:nvPr>
        </p:nvSpPr>
        <p:spPr>
          <a:xfrm>
            <a:off x="6699501" y="2447383"/>
            <a:ext cx="6068634" cy="6068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>
            <a:spLocks noGrp="1"/>
          </p:cNvSpPr>
          <p:nvPr>
            <p:ph type="pic" idx="2"/>
          </p:nvPr>
        </p:nvSpPr>
        <p:spPr>
          <a:xfrm>
            <a:off x="9738519" y="1"/>
            <a:ext cx="7838721" cy="67842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>
            <a:spLocks noGrp="1"/>
          </p:cNvSpPr>
          <p:nvPr>
            <p:ph type="pic" idx="2"/>
          </p:nvPr>
        </p:nvSpPr>
        <p:spPr>
          <a:xfrm>
            <a:off x="2073942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59"/>
          <p:cNvSpPr>
            <a:spLocks noGrp="1"/>
          </p:cNvSpPr>
          <p:nvPr>
            <p:ph type="pic" idx="3"/>
          </p:nvPr>
        </p:nvSpPr>
        <p:spPr>
          <a:xfrm>
            <a:off x="725499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59"/>
          <p:cNvSpPr>
            <a:spLocks noGrp="1"/>
          </p:cNvSpPr>
          <p:nvPr>
            <p:ph type="pic" idx="4"/>
          </p:nvPr>
        </p:nvSpPr>
        <p:spPr>
          <a:xfrm>
            <a:off x="1243604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0"/>
          <p:cNvSpPr>
            <a:spLocks noGrp="1"/>
          </p:cNvSpPr>
          <p:nvPr>
            <p:ph type="pic" idx="2"/>
          </p:nvPr>
        </p:nvSpPr>
        <p:spPr>
          <a:xfrm>
            <a:off x="12966398" y="1346213"/>
            <a:ext cx="1472557" cy="14725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0"/>
          <p:cNvSpPr>
            <a:spLocks noGrp="1"/>
          </p:cNvSpPr>
          <p:nvPr>
            <p:ph type="pic" idx="3"/>
          </p:nvPr>
        </p:nvSpPr>
        <p:spPr>
          <a:xfrm>
            <a:off x="13154063" y="6405143"/>
            <a:ext cx="1472557" cy="14725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2" name="Google Shape;132;p6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6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61"/>
          <p:cNvSpPr>
            <a:spLocks noGrp="1"/>
          </p:cNvSpPr>
          <p:nvPr>
            <p:ph type="pic" idx="2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>
            <a:spLocks noGrp="1"/>
          </p:cNvSpPr>
          <p:nvPr>
            <p:ph type="pic" idx="2"/>
          </p:nvPr>
        </p:nvSpPr>
        <p:spPr>
          <a:xfrm>
            <a:off x="4637469" y="0"/>
            <a:ext cx="10173528" cy="855330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_Title Slide">
  <p:cSld name="27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8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9" name="Google Shape;29;p35"/>
          <p:cNvGrpSpPr/>
          <p:nvPr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30" name="Google Shape;30;p35"/>
            <p:cNvSpPr/>
            <p:nvPr/>
          </p:nvSpPr>
          <p:spPr>
            <a:xfrm>
              <a:off x="-2861" y="7093454"/>
              <a:ext cx="4014423" cy="3879346"/>
            </a:xfrm>
            <a:custGeom>
              <a:avLst/>
              <a:gdLst/>
              <a:ahLst/>
              <a:cxnLst/>
              <a:rect l="l" t="t" r="r" b="b"/>
              <a:pathLst>
                <a:path w="4152900" h="3981450" extrusionOk="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352"/>
                  </a:srgbClr>
                </a:gs>
                <a:gs pos="55000">
                  <a:srgbClr val="B0DC70">
                    <a:alpha val="32549"/>
                  </a:srgbClr>
                </a:gs>
                <a:gs pos="100000">
                  <a:srgbClr val="11815C">
                    <a:alpha val="3529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5"/>
            <p:cNvSpPr/>
            <p:nvPr/>
          </p:nvSpPr>
          <p:spPr>
            <a:xfrm>
              <a:off x="0" y="5931257"/>
              <a:ext cx="1189942" cy="2524513"/>
            </a:xfrm>
            <a:custGeom>
              <a:avLst/>
              <a:gdLst/>
              <a:ahLst/>
              <a:cxnLst/>
              <a:rect l="l" t="t" r="r" b="b"/>
              <a:pathLst>
                <a:path w="1189942" h="2524513" extrusionOk="0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00" dist="6223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35"/>
          <p:cNvGrpSpPr/>
          <p:nvPr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33" name="Google Shape;33;p35"/>
            <p:cNvSpPr/>
            <p:nvPr/>
          </p:nvSpPr>
          <p:spPr>
            <a:xfrm>
              <a:off x="13922478" y="2"/>
              <a:ext cx="5558654" cy="4717968"/>
            </a:xfrm>
            <a:custGeom>
              <a:avLst/>
              <a:gdLst/>
              <a:ahLst/>
              <a:cxnLst/>
              <a:rect l="l" t="t" r="r" b="b"/>
              <a:pathLst>
                <a:path w="6005764" h="6318150" extrusionOk="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4313"/>
                  </a:srgbClr>
                </a:gs>
                <a:gs pos="55000">
                  <a:srgbClr val="B0DC70">
                    <a:alpha val="43529"/>
                  </a:srgbClr>
                </a:gs>
                <a:gs pos="100000">
                  <a:srgbClr val="11815C">
                    <a:alpha val="40000"/>
                  </a:srgbClr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5"/>
            <p:cNvSpPr/>
            <p:nvPr/>
          </p:nvSpPr>
          <p:spPr>
            <a:xfrm>
              <a:off x="17828114" y="1072550"/>
              <a:ext cx="1663044" cy="5300581"/>
            </a:xfrm>
            <a:custGeom>
              <a:avLst/>
              <a:gdLst/>
              <a:ahLst/>
              <a:cxnLst/>
              <a:rect l="l" t="t" r="r" b="b"/>
              <a:pathLst>
                <a:path w="2541212" h="6914404" extrusionOk="0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_Title Slide">
  <p:cSld name="24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/>
          <p:nvPr/>
        </p:nvSpPr>
        <p:spPr>
          <a:xfrm>
            <a:off x="1366019" y="5646059"/>
            <a:ext cx="16745000" cy="5326742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0">
                <a:schemeClr val="accent5"/>
              </a:gs>
              <a:gs pos="9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7"/>
          <p:cNvSpPr>
            <a:spLocks noGrp="1"/>
          </p:cNvSpPr>
          <p:nvPr>
            <p:ph type="pic" idx="2"/>
          </p:nvPr>
        </p:nvSpPr>
        <p:spPr>
          <a:xfrm>
            <a:off x="2213292" y="3742329"/>
            <a:ext cx="5973888" cy="5090984"/>
          </a:xfrm>
          <a:prstGeom prst="roundRect">
            <a:avLst>
              <a:gd name="adj" fmla="val 3552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>
            <a:spLocks noGrp="1"/>
          </p:cNvSpPr>
          <p:nvPr>
            <p:ph type="pic" idx="2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  <p:sp>
        <p:nvSpPr>
          <p:cNvPr id="41" name="Google Shape;41;p38"/>
          <p:cNvSpPr>
            <a:spLocks noGrp="1"/>
          </p:cNvSpPr>
          <p:nvPr>
            <p:ph type="pic" idx="3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>
            <a:spLocks noGrp="1"/>
          </p:cNvSpPr>
          <p:nvPr>
            <p:ph type="pic" idx="2"/>
          </p:nvPr>
        </p:nvSpPr>
        <p:spPr>
          <a:xfrm>
            <a:off x="8915400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39"/>
          <p:cNvSpPr>
            <a:spLocks noGrp="1"/>
          </p:cNvSpPr>
          <p:nvPr>
            <p:ph type="pic" idx="3"/>
          </p:nvPr>
        </p:nvSpPr>
        <p:spPr>
          <a:xfrm>
            <a:off x="12435946" y="548640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39"/>
          <p:cNvSpPr>
            <a:spLocks noGrp="1"/>
          </p:cNvSpPr>
          <p:nvPr>
            <p:ph type="pic" idx="4"/>
          </p:nvPr>
        </p:nvSpPr>
        <p:spPr>
          <a:xfrm>
            <a:off x="15956492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6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6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6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2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7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" name="Google Shape;76;p28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8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8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8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/>
          <p:nvPr/>
        </p:nvSpPr>
        <p:spPr>
          <a:xfrm>
            <a:off x="1230086" y="678449"/>
            <a:ext cx="2746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325D15"/>
                </a:solidFill>
                <a:latin typeface="Raleway"/>
                <a:ea typeface="Raleway"/>
                <a:cs typeface="Raleway"/>
                <a:sym typeface="Raleway"/>
              </a:rPr>
              <a:t>DataForge</a:t>
            </a:r>
            <a:endParaRPr sz="1500" b="1" i="0" u="none" strike="noStrike" cap="none">
              <a:solidFill>
                <a:srgbClr val="325D1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existbi.com/blog/key-statistics-data-warehous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-vault.com/data-warehouse-market-size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/>
          <p:nvPr/>
        </p:nvSpPr>
        <p:spPr>
          <a:xfrm>
            <a:off x="0" y="8702817"/>
            <a:ext cx="19477038" cy="2269983"/>
          </a:xfrm>
          <a:custGeom>
            <a:avLst/>
            <a:gdLst/>
            <a:ahLst/>
            <a:cxnLst/>
            <a:rect l="l" t="t" r="r" b="b"/>
            <a:pathLst>
              <a:path w="19477038" h="2269983" extrusionOk="0">
                <a:moveTo>
                  <a:pt x="3930832" y="35"/>
                </a:moveTo>
                <a:cubicBezTo>
                  <a:pt x="9314928" y="-9889"/>
                  <a:pt x="13626820" y="2124594"/>
                  <a:pt x="19477038" y="422999"/>
                </a:cubicBezTo>
                <a:lnTo>
                  <a:pt x="19477038" y="2269983"/>
                </a:lnTo>
                <a:lnTo>
                  <a:pt x="0" y="2269983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solidFill>
            <a:schemeClr val="accent1">
              <a:alpha val="4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1"/>
          <p:cNvGrpSpPr/>
          <p:nvPr/>
        </p:nvGrpSpPr>
        <p:grpSpPr>
          <a:xfrm>
            <a:off x="4084563" y="4058957"/>
            <a:ext cx="11307900" cy="2854886"/>
            <a:chOff x="4084638" y="3962280"/>
            <a:chExt cx="11307900" cy="2854886"/>
          </a:xfrm>
        </p:grpSpPr>
        <p:sp>
          <p:nvSpPr>
            <p:cNvPr id="146" name="Google Shape;146;p1"/>
            <p:cNvSpPr txBox="1"/>
            <p:nvPr/>
          </p:nvSpPr>
          <p:spPr>
            <a:xfrm>
              <a:off x="4084638" y="3962280"/>
              <a:ext cx="11307900" cy="23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800"/>
                <a:buFont typeface="Arial"/>
                <a:buNone/>
              </a:pPr>
              <a:r>
                <a:rPr lang="en-US" sz="13800" b="0" i="0" u="none" strike="noStrike" cap="none">
                  <a:solidFill>
                    <a:srgbClr val="0C351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DataForge</a:t>
              </a:r>
              <a:endParaRPr sz="1400" b="0" i="0" u="none" strike="noStrike" cap="none">
                <a:solidFill>
                  <a:srgbClr val="0C351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 txBox="1"/>
            <p:nvPr/>
          </p:nvSpPr>
          <p:spPr>
            <a:xfrm>
              <a:off x="5379720" y="5986166"/>
              <a:ext cx="8854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Automated Data Warehouse Schema Generator with AI-Driven Enhancements</a:t>
              </a:r>
              <a:endParaRPr sz="1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8" name="Google Shape;148;p1"/>
          <p:cNvSpPr/>
          <p:nvPr/>
        </p:nvSpPr>
        <p:spPr>
          <a:xfrm>
            <a:off x="1955800" y="361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5293738" y="1264800"/>
            <a:ext cx="8591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Ain Shams University</a:t>
            </a:r>
            <a:endParaRPr sz="2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Faculty of Computer and Information Sciences Information Systems Department</a:t>
            </a:r>
            <a:endParaRPr sz="2000" b="0" i="0" u="none" strike="noStrike" cap="none">
              <a:solidFill>
                <a:srgbClr val="0C351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50" name="Google Shape;150;p1" descr="A logo with bird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1875" y="666750"/>
            <a:ext cx="1475600" cy="1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/>
          <p:nvPr/>
        </p:nvSpPr>
        <p:spPr>
          <a:xfrm flipH="1">
            <a:off x="-12" y="8702817"/>
            <a:ext cx="19477038" cy="2269983"/>
          </a:xfrm>
          <a:custGeom>
            <a:avLst/>
            <a:gdLst/>
            <a:ahLst/>
            <a:cxnLst/>
            <a:rect l="l" t="t" r="r" b="b"/>
            <a:pathLst>
              <a:path w="19477038" h="2269983" extrusionOk="0">
                <a:moveTo>
                  <a:pt x="3930832" y="35"/>
                </a:moveTo>
                <a:cubicBezTo>
                  <a:pt x="9314928" y="-9889"/>
                  <a:pt x="13626820" y="2124594"/>
                  <a:pt x="19477038" y="422999"/>
                </a:cubicBezTo>
                <a:lnTo>
                  <a:pt x="19477038" y="2269983"/>
                </a:lnTo>
                <a:lnTo>
                  <a:pt x="0" y="2269983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e763b7330_1_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Implemented Functions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g33e763b7330_1_1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07" name="Google Shape;307;g33e763b7330_1_1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08" name="Google Shape;308;g33e763b7330_1_1"/>
          <p:cNvSpPr/>
          <p:nvPr/>
        </p:nvSpPr>
        <p:spPr>
          <a:xfrm>
            <a:off x="1733600" y="2564675"/>
            <a:ext cx="16086104" cy="7164098"/>
          </a:xfrm>
          <a:custGeom>
            <a:avLst/>
            <a:gdLst/>
            <a:ahLst/>
            <a:cxnLst/>
            <a:rect l="l" t="t" r="r" b="b"/>
            <a:pathLst>
              <a:path w="4344660" h="2096298" extrusionOk="0">
                <a:moveTo>
                  <a:pt x="0" y="0"/>
                </a:moveTo>
                <a:lnTo>
                  <a:pt x="4344660" y="0"/>
                </a:lnTo>
                <a:lnTo>
                  <a:pt x="4344660" y="2096299"/>
                </a:lnTo>
                <a:lnTo>
                  <a:pt x="0" y="2096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9" name="Google Shape;309;g33e763b7330_1_1"/>
          <p:cNvSpPr txBox="1"/>
          <p:nvPr/>
        </p:nvSpPr>
        <p:spPr>
          <a:xfrm>
            <a:off x="2955100" y="3132575"/>
            <a:ext cx="3888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User Authentication 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g33e763b7330_1_1"/>
          <p:cNvSpPr txBox="1"/>
          <p:nvPr/>
        </p:nvSpPr>
        <p:spPr>
          <a:xfrm>
            <a:off x="13357750" y="3037175"/>
            <a:ext cx="3056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Domain Detection</a:t>
            </a:r>
            <a:endParaRPr sz="2500">
              <a:solidFill>
                <a:srgbClr val="0C3512"/>
              </a:solidFill>
            </a:endParaRPr>
          </a:p>
        </p:txBody>
      </p:sp>
      <p:sp>
        <p:nvSpPr>
          <p:cNvPr id="311" name="Google Shape;311;g33e763b7330_1_1"/>
          <p:cNvSpPr txBox="1"/>
          <p:nvPr/>
        </p:nvSpPr>
        <p:spPr>
          <a:xfrm>
            <a:off x="2186625" y="4869100"/>
            <a:ext cx="3056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Parsing to JSON</a:t>
            </a:r>
            <a:endParaRPr sz="2500">
              <a:solidFill>
                <a:srgbClr val="0C3512"/>
              </a:solidFill>
            </a:endParaRPr>
          </a:p>
        </p:txBody>
      </p:sp>
      <p:sp>
        <p:nvSpPr>
          <p:cNvPr id="312" name="Google Shape;312;g33e763b7330_1_1"/>
          <p:cNvSpPr txBox="1"/>
          <p:nvPr/>
        </p:nvSpPr>
        <p:spPr>
          <a:xfrm>
            <a:off x="14523025" y="4633575"/>
            <a:ext cx="4020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25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Relationship Identification</a:t>
            </a:r>
            <a:endParaRPr sz="2500">
              <a:solidFill>
                <a:srgbClr val="0C3512"/>
              </a:solidFill>
            </a:endParaRPr>
          </a:p>
        </p:txBody>
      </p:sp>
      <p:sp>
        <p:nvSpPr>
          <p:cNvPr id="313" name="Google Shape;313;g33e763b7330_1_1"/>
          <p:cNvSpPr txBox="1"/>
          <p:nvPr/>
        </p:nvSpPr>
        <p:spPr>
          <a:xfrm>
            <a:off x="8895375" y="5332525"/>
            <a:ext cx="18462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endParaRPr sz="46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Forge</a:t>
            </a:r>
            <a:endParaRPr sz="46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4" name="Google Shape;314;g33e763b7330_1_1"/>
          <p:cNvSpPr txBox="1"/>
          <p:nvPr/>
        </p:nvSpPr>
        <p:spPr>
          <a:xfrm>
            <a:off x="2034225" y="6884725"/>
            <a:ext cx="3056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Column Renaming</a:t>
            </a:r>
            <a:endParaRPr sz="2500">
              <a:solidFill>
                <a:srgbClr val="0C3512"/>
              </a:solidFill>
            </a:endParaRPr>
          </a:p>
        </p:txBody>
      </p:sp>
      <p:sp>
        <p:nvSpPr>
          <p:cNvPr id="315" name="Google Shape;315;g33e763b7330_1_1"/>
          <p:cNvSpPr txBox="1"/>
          <p:nvPr/>
        </p:nvSpPr>
        <p:spPr>
          <a:xfrm>
            <a:off x="14563275" y="6692275"/>
            <a:ext cx="340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Column </a:t>
            </a:r>
            <a:endParaRPr sz="25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Combination</a:t>
            </a:r>
            <a:endParaRPr sz="2500">
              <a:solidFill>
                <a:srgbClr val="0C3512"/>
              </a:solidFill>
            </a:endParaRPr>
          </a:p>
        </p:txBody>
      </p:sp>
      <p:sp>
        <p:nvSpPr>
          <p:cNvPr id="316" name="Google Shape;316;g33e763b7330_1_1"/>
          <p:cNvSpPr txBox="1"/>
          <p:nvPr/>
        </p:nvSpPr>
        <p:spPr>
          <a:xfrm>
            <a:off x="3214800" y="8538150"/>
            <a:ext cx="3056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 Warehouse     Mapping</a:t>
            </a:r>
            <a:endParaRPr sz="2500">
              <a:solidFill>
                <a:srgbClr val="0C3512"/>
              </a:solidFill>
            </a:endParaRPr>
          </a:p>
        </p:txBody>
      </p:sp>
      <p:sp>
        <p:nvSpPr>
          <p:cNvPr id="317" name="Google Shape;317;g33e763b7330_1_1"/>
          <p:cNvSpPr txBox="1"/>
          <p:nvPr/>
        </p:nvSpPr>
        <p:spPr>
          <a:xfrm>
            <a:off x="13385950" y="8461950"/>
            <a:ext cx="340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AI-Driven Enhancement</a:t>
            </a:r>
            <a:endParaRPr sz="25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fdde22b16_4_5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33fdde22b16_4_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g33fdde22b16_4_5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5" name="Google Shape;325;g33fdde22b16_4_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6" name="Google Shape;326;g33fdde22b16_4_5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7" name="Google Shape;327;g33fdde22b16_4_5" title="WhatsApp Image 2025-03-18 at 23.03.57_a0e012f3.jpg"/>
          <p:cNvPicPr preferRelativeResize="0"/>
          <p:nvPr/>
        </p:nvPicPr>
        <p:blipFill rotWithShape="1">
          <a:blip r:embed="rId3">
            <a:alphaModFix/>
          </a:blip>
          <a:srcRect l="7254" t="12560" r="8592" b="14706"/>
          <a:stretch/>
        </p:blipFill>
        <p:spPr>
          <a:xfrm>
            <a:off x="1210250" y="5350825"/>
            <a:ext cx="8544475" cy="30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3fdde22b16_4_5" title="WhatsApp Image 2025-03-18 at 23.03.57_47997c54.jpg"/>
          <p:cNvPicPr preferRelativeResize="0"/>
          <p:nvPr/>
        </p:nvPicPr>
        <p:blipFill rotWithShape="1">
          <a:blip r:embed="rId4">
            <a:alphaModFix/>
          </a:blip>
          <a:srcRect l="8897" t="5107" r="8176" b="6381"/>
          <a:stretch/>
        </p:blipFill>
        <p:spPr>
          <a:xfrm>
            <a:off x="12556200" y="3978100"/>
            <a:ext cx="5154700" cy="58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3fdde22b16_4_5"/>
          <p:cNvSpPr/>
          <p:nvPr/>
        </p:nvSpPr>
        <p:spPr>
          <a:xfrm>
            <a:off x="9973765" y="633272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19e2a0e06_13_129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3419e2a0e06_13_12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6" name="Google Shape;336;g3419e2a0e06_13_12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37" name="Google Shape;337;g3419e2a0e06_13_12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38" name="Google Shape;338;g3419e2a0e06_13_129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g3419e2a0e06_13_129"/>
          <p:cNvSpPr txBox="1"/>
          <p:nvPr/>
        </p:nvSpPr>
        <p:spPr>
          <a:xfrm>
            <a:off x="1371813" y="3775188"/>
            <a:ext cx="16733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Extraction of DDL Statements: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Uses regex to identify 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CREATE TABLE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statements in SQL files..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 and Constraint Identification: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Extracts the inner contents of the table definition (i.e., the column definitions and table-level constraints).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Constraint Extraction: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For each column definition, it looks for keywords like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PRIMARY KEY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FOREIGN KEY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19e2a0e06_0_2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5" name="Google Shape;345;g3419e2a0e06_0_20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6" name="Google Shape;346;g3419e2a0e06_0_2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10</a:t>
            </a:r>
            <a:endParaRPr sz="2800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7" name="Google Shape;347;g3419e2a0e06_0_20"/>
          <p:cNvSpPr txBox="1"/>
          <p:nvPr/>
        </p:nvSpPr>
        <p:spPr>
          <a:xfrm>
            <a:off x="1371822" y="3770675"/>
            <a:ext cx="128877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Simplicity &amp; Efficiency: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Regular expressions offer a lightweight method to parse text-based SQL.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Rapid Integration: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Transform SQL definitions into a structured JSON-like schema without relying on external parsing libraries.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8" name="Google Shape;348;g3419e2a0e06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322048" y="3317175"/>
            <a:ext cx="4772100" cy="65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419e2a0e06_0_20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3419e2a0e06_0_20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19e2a0e06_0_10"/>
          <p:cNvSpPr/>
          <p:nvPr/>
        </p:nvSpPr>
        <p:spPr>
          <a:xfrm>
            <a:off x="795525" y="2625075"/>
            <a:ext cx="9332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419e2a0e06_0_1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3419e2a0e06_0_10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8" name="Google Shape;358;g3419e2a0e06_0_1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9" name="Google Shape;359;g3419e2a0e06_0_10"/>
          <p:cNvSpPr txBox="1"/>
          <p:nvPr/>
        </p:nvSpPr>
        <p:spPr>
          <a:xfrm>
            <a:off x="1207000" y="2625075"/>
            <a:ext cx="8544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Keyword-Based Domain Detection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60" name="Google Shape;360;g3419e2a0e06_0_10"/>
          <p:cNvGrpSpPr/>
          <p:nvPr/>
        </p:nvGrpSpPr>
        <p:grpSpPr>
          <a:xfrm>
            <a:off x="4085250" y="3806375"/>
            <a:ext cx="11306524" cy="7145099"/>
            <a:chOff x="4441501" y="3806375"/>
            <a:chExt cx="11306524" cy="7145099"/>
          </a:xfrm>
        </p:grpSpPr>
        <p:pic>
          <p:nvPicPr>
            <p:cNvPr id="361" name="Google Shape;361;g3419e2a0e06_0_10" title="d552378c-9980-4785-87c5-cc4a7e651c6a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41501" y="3806375"/>
              <a:ext cx="11306524" cy="7145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g3419e2a0e06_0_10"/>
            <p:cNvSpPr txBox="1"/>
            <p:nvPr/>
          </p:nvSpPr>
          <p:spPr>
            <a:xfrm rot="1547221">
              <a:off x="9734130" y="5685117"/>
              <a:ext cx="573068" cy="769366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3419e2a0e06_0_10"/>
            <p:cNvSpPr txBox="1"/>
            <p:nvPr/>
          </p:nvSpPr>
          <p:spPr>
            <a:xfrm rot="-505618">
              <a:off x="13140836" y="6105269"/>
              <a:ext cx="573188" cy="76937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g3419e2a0e06_0_10"/>
            <p:cNvSpPr txBox="1"/>
            <p:nvPr/>
          </p:nvSpPr>
          <p:spPr>
            <a:xfrm rot="-2200676">
              <a:off x="14576180" y="5183985"/>
              <a:ext cx="573063" cy="769265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19e2a0e06_13_12"/>
          <p:cNvSpPr/>
          <p:nvPr/>
        </p:nvSpPr>
        <p:spPr>
          <a:xfrm>
            <a:off x="795525" y="2625075"/>
            <a:ext cx="9332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3419e2a0e06_13_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g3419e2a0e06_13_1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2" name="Google Shape;372;g3419e2a0e06_13_1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3" name="Google Shape;373;g3419e2a0e06_13_12"/>
          <p:cNvSpPr txBox="1"/>
          <p:nvPr/>
        </p:nvSpPr>
        <p:spPr>
          <a:xfrm>
            <a:off x="1207000" y="2625075"/>
            <a:ext cx="8544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Keyword-Based Domain Detection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4" name="Google Shape;374;g3419e2a0e06_13_12"/>
          <p:cNvSpPr txBox="1"/>
          <p:nvPr/>
        </p:nvSpPr>
        <p:spPr>
          <a:xfrm>
            <a:off x="1371813" y="3775207"/>
            <a:ext cx="16733400" cy="6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Keyword Dictionary: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predefined dictionary lists domains (like E-commerce, Healthcare, etc.) along with relevant keywords for each domain.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Name Extraction: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Converting all names to lowercase for uniform matching.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Scoring Mechanism: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 each domain, it counts the occurrences of its keywords in the list of names.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Tie Resolution: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Resolves ties via first match or heuristic rules.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19e2a0e06_0_31"/>
          <p:cNvSpPr/>
          <p:nvPr/>
        </p:nvSpPr>
        <p:spPr>
          <a:xfrm>
            <a:off x="795525" y="2625075"/>
            <a:ext cx="9332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3419e2a0e06_0_3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g3419e2a0e06_0_31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82" name="Google Shape;382;g3419e2a0e06_0_3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83" name="Google Shape;383;g3419e2a0e06_0_31"/>
          <p:cNvSpPr txBox="1"/>
          <p:nvPr/>
        </p:nvSpPr>
        <p:spPr>
          <a:xfrm>
            <a:off x="1207000" y="2625075"/>
            <a:ext cx="8544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Keyword-Based Domain Detection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g3419e2a0e06_0_31"/>
          <p:cNvSpPr txBox="1"/>
          <p:nvPr/>
        </p:nvSpPr>
        <p:spPr>
          <a:xfrm>
            <a:off x="1634400" y="3622788"/>
            <a:ext cx="16733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5" name="Google Shape;385;g3419e2a0e06_0_31"/>
          <p:cNvSpPr txBox="1"/>
          <p:nvPr/>
        </p:nvSpPr>
        <p:spPr>
          <a:xfrm>
            <a:off x="1371600" y="3776475"/>
            <a:ext cx="13151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Interpretable &amp; Tunable: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Easy to adjust by modifying keyword lists or weights, ensuring transparent domain decisions.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Effective for Clear-Cut Domains: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Works well when naming conventions are clear and industry-standard.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6" name="Google Shape;386;g3419e2a0e06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322048" y="3317175"/>
            <a:ext cx="4772100" cy="65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fdde22b16_4_15"/>
          <p:cNvSpPr/>
          <p:nvPr/>
        </p:nvSpPr>
        <p:spPr>
          <a:xfrm>
            <a:off x="794800" y="2625075"/>
            <a:ext cx="1253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33fdde22b16_4_1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3" name="Google Shape;393;g33fdde22b16_4_15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4" name="Google Shape;394;g33fdde22b16_4_1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5" name="Google Shape;395;g33fdde22b16_4_15"/>
          <p:cNvSpPr txBox="1"/>
          <p:nvPr/>
        </p:nvSpPr>
        <p:spPr>
          <a:xfrm>
            <a:off x="1207008" y="2625075"/>
            <a:ext cx="12063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6" name="Google Shape;396;g33fdde22b16_4_15" title="WhatsApp Image 2025-03-18 at 23.25.51_30cd59e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00" y="4649650"/>
            <a:ext cx="7439025" cy="39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3fdde22b16_4_15" title="WhatsApp Image 2025-03-18 at 23.25.51_e59c606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9250" y="4765725"/>
            <a:ext cx="7060925" cy="37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3fdde22b16_4_15"/>
          <p:cNvSpPr/>
          <p:nvPr/>
        </p:nvSpPr>
        <p:spPr>
          <a:xfrm>
            <a:off x="8858928" y="6276700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19e2a0e06_13_27"/>
          <p:cNvSpPr/>
          <p:nvPr/>
        </p:nvSpPr>
        <p:spPr>
          <a:xfrm>
            <a:off x="794800" y="2625075"/>
            <a:ext cx="1253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3419e2a0e06_13_2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g3419e2a0e06_13_2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6" name="Google Shape;406;g3419e2a0e06_13_2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07" name="Google Shape;407;g3419e2a0e06_13_27"/>
          <p:cNvSpPr txBox="1"/>
          <p:nvPr/>
        </p:nvSpPr>
        <p:spPr>
          <a:xfrm>
            <a:off x="1207008" y="2625075"/>
            <a:ext cx="12063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8" name="Google Shape;408;g3419e2a0e06_13_27"/>
          <p:cNvSpPr txBox="1"/>
          <p:nvPr/>
        </p:nvSpPr>
        <p:spPr>
          <a:xfrm>
            <a:off x="1371813" y="3775188"/>
            <a:ext cx="16733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Normalization of Column Names: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Maps column name variations (e.g.,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cust_id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 to standard names (e.g.,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customer_id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Iterative Standardization: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Converts names to lowercase and applies mapping dictionaries.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 Merging: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Merges related columns (like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 first_name, last_name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 into unified ones (like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full_name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Audit Columns Addition: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Adds standard audit fields (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created_at, updated_at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 if missing.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19e2a0e06_0_42"/>
          <p:cNvSpPr/>
          <p:nvPr/>
        </p:nvSpPr>
        <p:spPr>
          <a:xfrm>
            <a:off x="794800" y="2625075"/>
            <a:ext cx="1253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3419e2a0e06_0_4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5" name="Google Shape;415;g3419e2a0e06_0_4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16" name="Google Shape;416;g3419e2a0e06_0_4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17" name="Google Shape;417;g3419e2a0e06_0_42"/>
          <p:cNvSpPr txBox="1"/>
          <p:nvPr/>
        </p:nvSpPr>
        <p:spPr>
          <a:xfrm>
            <a:off x="1207008" y="2625075"/>
            <a:ext cx="12063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g3419e2a0e06_0_42"/>
          <p:cNvSpPr txBox="1"/>
          <p:nvPr/>
        </p:nvSpPr>
        <p:spPr>
          <a:xfrm>
            <a:off x="1371825" y="3726150"/>
            <a:ext cx="127116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Consistency Across Schemas: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Reduces naming discrepancies, simplifying schema comparison and integration.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Enhanced Data Quality: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Merging and audit columns ensure uniformity, aiding ETL and reporting.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9" name="Google Shape;419;g3419e2a0e06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322048" y="3317175"/>
            <a:ext cx="4772100" cy="65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/>
        </p:nvSpPr>
        <p:spPr>
          <a:xfrm>
            <a:off x="828925" y="628125"/>
            <a:ext cx="206100" cy="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290375" y="7324850"/>
            <a:ext cx="62646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Under Supervision of</a:t>
            </a:r>
            <a:endParaRPr sz="3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290375" y="950025"/>
            <a:ext cx="4064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Team members</a:t>
            </a:r>
            <a:endParaRPr sz="35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959050" y="818465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Dr. Yasmine Afify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4393850" y="8569426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59050" y="912005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TA. Yasmine Shaaban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4393850" y="9504826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4953220" y="1276425"/>
            <a:ext cx="11805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Abdelrahman Abdelnasser Gamal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388020" y="162966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4953220" y="2283430"/>
            <a:ext cx="112386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Abdelrahman Adel Atta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4388020" y="263667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4953220" y="3290435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Ahmed Reda Mohamed 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388020" y="364367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4953220" y="429744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Ahmed Mahmoud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4388020" y="465068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4953220" y="5304445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Arwa Amr Elsharawy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4388020" y="565768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4953227" y="6311450"/>
            <a:ext cx="9742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Alaa Emad Abd ElSalam ElSayed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4388020" y="666469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373450" y="1577625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449650" y="79560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fdde22b16_1_112"/>
          <p:cNvSpPr/>
          <p:nvPr/>
        </p:nvSpPr>
        <p:spPr>
          <a:xfrm>
            <a:off x="794800" y="2625075"/>
            <a:ext cx="10558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33fdde22b16_1_1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6" name="Google Shape;426;g33fdde22b16_1_11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7" name="Google Shape;427;g33fdde22b16_1_11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8" name="Google Shape;428;g33fdde22b16_1_112"/>
          <p:cNvSpPr txBox="1"/>
          <p:nvPr/>
        </p:nvSpPr>
        <p:spPr>
          <a:xfrm>
            <a:off x="1207008" y="2625075"/>
            <a:ext cx="9777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Fact and Dimension Table Identification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9" name="Google Shape;429;g33fdde22b16_1_112" title="d899f696-6b22-47bb-9cab-f3dd7c545bc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812" y="3806375"/>
            <a:ext cx="8672900" cy="594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19e2a0e06_13_39"/>
          <p:cNvSpPr/>
          <p:nvPr/>
        </p:nvSpPr>
        <p:spPr>
          <a:xfrm>
            <a:off x="794800" y="2625075"/>
            <a:ext cx="10558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3419e2a0e06_13_3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6" name="Google Shape;436;g3419e2a0e06_13_3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7" name="Google Shape;437;g3419e2a0e06_13_3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8" name="Google Shape;438;g3419e2a0e06_13_39"/>
          <p:cNvSpPr txBox="1"/>
          <p:nvPr/>
        </p:nvSpPr>
        <p:spPr>
          <a:xfrm>
            <a:off x="1207008" y="2625075"/>
            <a:ext cx="9777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Fact and Dimension Table Identification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9" name="Google Shape;439;g3419e2a0e06_13_39"/>
          <p:cNvSpPr txBox="1"/>
          <p:nvPr/>
        </p:nvSpPr>
        <p:spPr>
          <a:xfrm>
            <a:off x="1371813" y="3622788"/>
            <a:ext cx="16733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Foreign Key Analysis: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Inspects foreign keys to infer table roles.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Heuristic-Based Classification: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Classifies tables referencing multiple others as fact tables; others as dimensions.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Segmentation: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Separates schema into fact and dimension tables for further processing.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19e2a0e06_0_53"/>
          <p:cNvSpPr/>
          <p:nvPr/>
        </p:nvSpPr>
        <p:spPr>
          <a:xfrm>
            <a:off x="794800" y="2625075"/>
            <a:ext cx="10558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3419e2a0e06_0_53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g3419e2a0e06_0_53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47" name="Google Shape;447;g3419e2a0e06_0_53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48" name="Google Shape;448;g3419e2a0e06_0_53"/>
          <p:cNvSpPr txBox="1"/>
          <p:nvPr/>
        </p:nvSpPr>
        <p:spPr>
          <a:xfrm>
            <a:off x="1207008" y="2625075"/>
            <a:ext cx="9777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Fact and Dimension Table Identification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9" name="Google Shape;449;g3419e2a0e06_0_53"/>
          <p:cNvSpPr txBox="1"/>
          <p:nvPr/>
        </p:nvSpPr>
        <p:spPr>
          <a:xfrm>
            <a:off x="1371813" y="3726138"/>
            <a:ext cx="16733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Alignment with Data Warehousing Practices:</a:t>
            </a:r>
            <a:br>
              <a:rPr lang="en-US" sz="3000" b="1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Follows standard warehousing models distinguishing facts and dimensions.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Simplified Downstream Processing:</a:t>
            </a:r>
            <a:br>
              <a:rPr lang="en-US" sz="3000" b="1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Enables table-specific enhancements and validations.</a:t>
            </a: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450" name="Google Shape;450;g3419e2a0e06_0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322048" y="3317175"/>
            <a:ext cx="4772100" cy="65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19e2a0e06_13_49"/>
          <p:cNvSpPr/>
          <p:nvPr/>
        </p:nvSpPr>
        <p:spPr>
          <a:xfrm>
            <a:off x="794800" y="2625075"/>
            <a:ext cx="9180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3419e2a0e06_13_4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g3419e2a0e06_13_4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58" name="Google Shape;458;g3419e2a0e06_13_4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59" name="Google Shape;459;g3419e2a0e06_13_49"/>
          <p:cNvSpPr txBox="1"/>
          <p:nvPr/>
        </p:nvSpPr>
        <p:spPr>
          <a:xfrm>
            <a:off x="1207008" y="2625075"/>
            <a:ext cx="8258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Missing Table/Column Detection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0" name="Google Shape;460;g3419e2a0e06_13_49"/>
          <p:cNvSpPr txBox="1"/>
          <p:nvPr/>
        </p:nvSpPr>
        <p:spPr>
          <a:xfrm>
            <a:off x="1371825" y="3622805"/>
            <a:ext cx="16733400" cy="5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Comparison Against a Standard Schema: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Compares schema to a domain’s predefined standard schema.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Set Operations for Discrepancy Detection: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Uses set differences to identify missing tables and columns.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Mapping for Table Variations: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Aligns user table names to standard schema to account for name variations. (e.g., mapping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customers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to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customer_dimension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), ensuring that minor naming differences don’t falsely trigger a “missing” flag.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419e2a0e06_0_64"/>
          <p:cNvSpPr/>
          <p:nvPr/>
        </p:nvSpPr>
        <p:spPr>
          <a:xfrm>
            <a:off x="794800" y="2625075"/>
            <a:ext cx="9180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3419e2a0e06_0_6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7" name="Google Shape;467;g3419e2a0e06_0_64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68" name="Google Shape;468;g3419e2a0e06_0_6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69" name="Google Shape;469;g3419e2a0e06_0_64"/>
          <p:cNvSpPr txBox="1"/>
          <p:nvPr/>
        </p:nvSpPr>
        <p:spPr>
          <a:xfrm>
            <a:off x="1207008" y="2625075"/>
            <a:ext cx="8258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Missing Table/Column Detection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0" name="Google Shape;470;g3419e2a0e06_0_64"/>
          <p:cNvSpPr txBox="1"/>
          <p:nvPr/>
        </p:nvSpPr>
        <p:spPr>
          <a:xfrm>
            <a:off x="1642351" y="3817475"/>
            <a:ext cx="11981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Direct Gap Analysis: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Efficiently highlights discrepancies essential for schema integrity.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Actionable Insights: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Clearly identifies missing elements, guiding schema correction.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1" name="Google Shape;471;g3419e2a0e06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322048" y="3317175"/>
            <a:ext cx="4772100" cy="65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3fdde22b16_1_92"/>
          <p:cNvSpPr/>
          <p:nvPr/>
        </p:nvSpPr>
        <p:spPr>
          <a:xfrm>
            <a:off x="794800" y="2625075"/>
            <a:ext cx="5573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33fdde22b16_1_9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8" name="Google Shape;478;g33fdde22b16_1_9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79" name="Google Shape;479;g33fdde22b16_1_9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80" name="Google Shape;480;g33fdde22b16_1_92"/>
          <p:cNvSpPr txBox="1"/>
          <p:nvPr/>
        </p:nvSpPr>
        <p:spPr>
          <a:xfrm>
            <a:off x="1207008" y="2625075"/>
            <a:ext cx="4872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NLP Techniques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1" name="Google Shape;481;g33fdde22b16_1_92" title="WhatsApp Image 2025-03-18 at 23.38.08_50056d2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925" y="3709150"/>
            <a:ext cx="10486600" cy="67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419e2a0e06_13_59"/>
          <p:cNvSpPr/>
          <p:nvPr/>
        </p:nvSpPr>
        <p:spPr>
          <a:xfrm>
            <a:off x="794800" y="2625075"/>
            <a:ext cx="5573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3419e2a0e06_13_5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8" name="Google Shape;488;g3419e2a0e06_13_5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89" name="Google Shape;489;g3419e2a0e06_13_5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0" name="Google Shape;490;g3419e2a0e06_13_59"/>
          <p:cNvSpPr txBox="1"/>
          <p:nvPr/>
        </p:nvSpPr>
        <p:spPr>
          <a:xfrm>
            <a:off x="1207008" y="2625075"/>
            <a:ext cx="4872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NLP Techniques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Google Shape;491;g3419e2a0e06_13_59"/>
          <p:cNvSpPr txBox="1"/>
          <p:nvPr/>
        </p:nvSpPr>
        <p:spPr>
          <a:xfrm>
            <a:off x="1371813" y="3622788"/>
            <a:ext cx="16733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Advanced Tokenization and Matching: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Tokenizes table/column names and applies regex or fuzzy matching.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Contextual Weighting and Semantic Validation: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Assigns weighted keywords and validates scores against thresholds.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Output Structuring and Validation: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Structures output with domain scores for transparent validation.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1532c2eb3_0_6"/>
          <p:cNvSpPr/>
          <p:nvPr/>
        </p:nvSpPr>
        <p:spPr>
          <a:xfrm>
            <a:off x="794800" y="2625075"/>
            <a:ext cx="5573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341532c2eb3_0_6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g341532c2eb3_0_6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9" name="Google Shape;499;g341532c2eb3_0_6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0" name="Google Shape;500;g341532c2eb3_0_6"/>
          <p:cNvSpPr txBox="1"/>
          <p:nvPr/>
        </p:nvSpPr>
        <p:spPr>
          <a:xfrm>
            <a:off x="1207008" y="2625075"/>
            <a:ext cx="4872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NLP Techniques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1" name="Google Shape;501;g341532c2eb3_0_6"/>
          <p:cNvSpPr txBox="1"/>
          <p:nvPr/>
        </p:nvSpPr>
        <p:spPr>
          <a:xfrm>
            <a:off x="1371813" y="3622788"/>
            <a:ext cx="16733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g341532c2eb3_0_6"/>
          <p:cNvSpPr txBox="1"/>
          <p:nvPr/>
        </p:nvSpPr>
        <p:spPr>
          <a:xfrm>
            <a:off x="1371822" y="3622800"/>
            <a:ext cx="131511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</a:rPr>
              <a:t>Improved Accuracy:</a:t>
            </a:r>
            <a:br>
              <a:rPr lang="en-US" sz="2800" b="1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Reduces false negatives via enhanced tokenization and fuzzy matching.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</a:rPr>
              <a:t>Output Validation:</a:t>
            </a:r>
            <a:br>
              <a:rPr lang="en-US" sz="2800" b="1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Provides transparent, threshold-based validation and flags uncertain cases.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</a:rPr>
              <a:t>Scalable Foundation:</a:t>
            </a:r>
            <a:br>
              <a:rPr lang="en-US" sz="2800" b="1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Supports future integration of more advanced NLP models for deeper analysis.</a:t>
            </a:r>
            <a:endParaRPr sz="2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3" name="Google Shape;503;g341532c2eb3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322048" y="3317175"/>
            <a:ext cx="4772100" cy="65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e763b7330_1_2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In-progress Functions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9" name="Google Shape;509;g33e763b7330_1_2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10" name="Google Shape;510;g33e763b7330_1_22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511" name="Google Shape;511;g33e763b7330_1_22"/>
          <p:cNvGrpSpPr/>
          <p:nvPr/>
        </p:nvGrpSpPr>
        <p:grpSpPr>
          <a:xfrm>
            <a:off x="3777353" y="4112723"/>
            <a:ext cx="11922319" cy="4271354"/>
            <a:chOff x="4389224" y="4298950"/>
            <a:chExt cx="11922319" cy="4271354"/>
          </a:xfrm>
        </p:grpSpPr>
        <p:sp>
          <p:nvSpPr>
            <p:cNvPr id="512" name="Google Shape;512;g33e763b7330_1_22"/>
            <p:cNvSpPr/>
            <p:nvPr/>
          </p:nvSpPr>
          <p:spPr>
            <a:xfrm>
              <a:off x="4389224" y="4298950"/>
              <a:ext cx="11922319" cy="4271354"/>
            </a:xfrm>
            <a:custGeom>
              <a:avLst/>
              <a:gdLst/>
              <a:ahLst/>
              <a:cxnLst/>
              <a:rect l="l" t="t" r="r" b="b"/>
              <a:pathLst>
                <a:path w="2701942" h="1853082" extrusionOk="0">
                  <a:moveTo>
                    <a:pt x="0" y="0"/>
                  </a:moveTo>
                  <a:lnTo>
                    <a:pt x="2701942" y="0"/>
                  </a:lnTo>
                  <a:lnTo>
                    <a:pt x="2701942" y="1853082"/>
                  </a:lnTo>
                  <a:lnTo>
                    <a:pt x="0" y="18530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Google Shape;513;g33e763b7330_1_22"/>
            <p:cNvSpPr txBox="1"/>
            <p:nvPr/>
          </p:nvSpPr>
          <p:spPr>
            <a:xfrm>
              <a:off x="5290155" y="5557272"/>
              <a:ext cx="2781900" cy="17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 b="1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Data</a:t>
              </a:r>
              <a:endParaRPr sz="51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 b="1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Forge</a:t>
              </a:r>
              <a:endParaRPr sz="51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4" name="Google Shape;514;g33e763b7330_1_22"/>
            <p:cNvSpPr txBox="1"/>
            <p:nvPr/>
          </p:nvSpPr>
          <p:spPr>
            <a:xfrm>
              <a:off x="11647149" y="4467177"/>
              <a:ext cx="3864300" cy="6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AI-Driven Prompt</a:t>
              </a:r>
              <a:endParaRPr sz="3300">
                <a:solidFill>
                  <a:schemeClr val="lt1"/>
                </a:solidFill>
              </a:endParaRPr>
            </a:p>
          </p:txBody>
        </p:sp>
        <p:sp>
          <p:nvSpPr>
            <p:cNvPr id="515" name="Google Shape;515;g33e763b7330_1_22"/>
            <p:cNvSpPr txBox="1"/>
            <p:nvPr/>
          </p:nvSpPr>
          <p:spPr>
            <a:xfrm>
              <a:off x="11270649" y="7729350"/>
              <a:ext cx="4617300" cy="6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User Activity Tracking</a:t>
              </a:r>
              <a:endParaRPr sz="3300">
                <a:solidFill>
                  <a:schemeClr val="lt1"/>
                </a:solidFill>
              </a:endParaRPr>
            </a:p>
          </p:txBody>
        </p:sp>
        <p:sp>
          <p:nvSpPr>
            <p:cNvPr id="516" name="Google Shape;516;g33e763b7330_1_22"/>
            <p:cNvSpPr txBox="1"/>
            <p:nvPr/>
          </p:nvSpPr>
          <p:spPr>
            <a:xfrm>
              <a:off x="11508549" y="6098250"/>
              <a:ext cx="4141500" cy="6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User Customization</a:t>
              </a:r>
              <a:endParaRPr sz="3300">
                <a:solidFill>
                  <a:schemeClr val="lt1"/>
                </a:solidFill>
              </a:endParaRPr>
            </a:p>
          </p:txBody>
        </p:sp>
      </p:grpSp>
      <p:sp>
        <p:nvSpPr>
          <p:cNvPr id="517" name="Google Shape;517;g33e763b7330_1_22"/>
          <p:cNvSpPr txBox="1"/>
          <p:nvPr/>
        </p:nvSpPr>
        <p:spPr>
          <a:xfrm>
            <a:off x="3640825" y="3070375"/>
            <a:ext cx="966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419e2a0e06_13_78"/>
          <p:cNvSpPr/>
          <p:nvPr/>
        </p:nvSpPr>
        <p:spPr>
          <a:xfrm>
            <a:off x="795525" y="2625075"/>
            <a:ext cx="5289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3419e2a0e06_13_78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In-progress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4" name="Google Shape;524;g3419e2a0e06_13_78"/>
          <p:cNvSpPr txBox="1"/>
          <p:nvPr/>
        </p:nvSpPr>
        <p:spPr>
          <a:xfrm>
            <a:off x="8369273" y="2747491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5" name="Google Shape;525;g3419e2a0e06_13_78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6" name="Google Shape;526;g3419e2a0e06_13_78"/>
          <p:cNvSpPr txBox="1"/>
          <p:nvPr/>
        </p:nvSpPr>
        <p:spPr>
          <a:xfrm>
            <a:off x="1001325" y="2625075"/>
            <a:ext cx="5447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AI-Driven Prompt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7" name="Google Shape;527;g3419e2a0e06_13_78"/>
          <p:cNvSpPr txBox="1"/>
          <p:nvPr/>
        </p:nvSpPr>
        <p:spPr>
          <a:xfrm>
            <a:off x="2928213" y="3775200"/>
            <a:ext cx="136206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Uses previous user prompts and stored schemas to generate relevant AI-driven prompts.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Can auto-generate a prompt based on patterns detected in historical schemas.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Supports real-time edits, where the AI refines the prompt based on user feedback.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/>
        </p:nvSpPr>
        <p:spPr>
          <a:xfrm>
            <a:off x="828925" y="628125"/>
            <a:ext cx="206100" cy="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6492834" y="628125"/>
            <a:ext cx="69522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Table of Contents</a:t>
            </a:r>
            <a:endParaRPr sz="29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3605925" y="3682359"/>
            <a:ext cx="5279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32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3"/>
          <p:cNvSpPr/>
          <p:nvPr/>
        </p:nvSpPr>
        <p:spPr>
          <a:xfrm>
            <a:off x="2904086" y="5324794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3"/>
          <p:cNvSpPr/>
          <p:nvPr/>
        </p:nvSpPr>
        <p:spPr>
          <a:xfrm>
            <a:off x="2904086" y="6428406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3605925" y="5884275"/>
            <a:ext cx="5279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Functions </a:t>
            </a:r>
            <a:endParaRPr sz="32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3605925" y="8072692"/>
            <a:ext cx="3435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2904086" y="8635630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3605925" y="6952984"/>
            <a:ext cx="6620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32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2904086" y="7532018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8507325" y="154540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3605925" y="2663000"/>
            <a:ext cx="3435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2904086" y="3193770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2904086" y="4221182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3605925" y="4751067"/>
            <a:ext cx="450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sz="3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19e2a0e06_13_87"/>
          <p:cNvSpPr/>
          <p:nvPr/>
        </p:nvSpPr>
        <p:spPr>
          <a:xfrm>
            <a:off x="795525" y="2625075"/>
            <a:ext cx="62505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3419e2a0e06_13_87"/>
          <p:cNvSpPr txBox="1"/>
          <p:nvPr/>
        </p:nvSpPr>
        <p:spPr>
          <a:xfrm>
            <a:off x="8369273" y="26250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34" name="Google Shape;534;g3419e2a0e06_13_8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35" name="Google Shape;535;g3419e2a0e06_13_87"/>
          <p:cNvSpPr txBox="1"/>
          <p:nvPr/>
        </p:nvSpPr>
        <p:spPr>
          <a:xfrm>
            <a:off x="1207000" y="2625075"/>
            <a:ext cx="6250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User Customization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g3419e2a0e06_13_8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In-progress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g3419e2a0e06_13_87"/>
          <p:cNvSpPr txBox="1"/>
          <p:nvPr/>
        </p:nvSpPr>
        <p:spPr>
          <a:xfrm>
            <a:off x="2928213" y="3775200"/>
            <a:ext cx="13620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Allows users to modify the generated schema before finalizing.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Supports interactive editing, ensuring flexibility in schema design.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Applies standardization rules while allowing custom exceptions where necessary.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19e2a0e06_13_112"/>
          <p:cNvSpPr/>
          <p:nvPr/>
        </p:nvSpPr>
        <p:spPr>
          <a:xfrm>
            <a:off x="794800" y="2625075"/>
            <a:ext cx="67467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3419e2a0e06_13_1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g3419e2a0e06_13_112"/>
          <p:cNvSpPr txBox="1"/>
          <p:nvPr/>
        </p:nvSpPr>
        <p:spPr>
          <a:xfrm>
            <a:off x="8369273" y="26250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5" name="Google Shape;545;g3419e2a0e06_13_11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6" name="Google Shape;546;g3419e2a0e06_13_112"/>
          <p:cNvSpPr txBox="1"/>
          <p:nvPr/>
        </p:nvSpPr>
        <p:spPr>
          <a:xfrm>
            <a:off x="1207004" y="2625075"/>
            <a:ext cx="6026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User Activity Tracking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7" name="Google Shape;547;g3419e2a0e06_13_1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In-progress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8" name="Google Shape;548;g3419e2a0e06_13_112"/>
          <p:cNvSpPr txBox="1"/>
          <p:nvPr/>
        </p:nvSpPr>
        <p:spPr>
          <a:xfrm>
            <a:off x="2928225" y="3775200"/>
            <a:ext cx="13494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Maintains a history of all schemas processed by the user.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Allows users to retrieve, compare, and modify previous schemas.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Supports version tracking, ensuring users can roll back to an earlier schema.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9" name="Google Shape;549;g3419e2a0e06_13_112" title="WhatsApp Image 2025-03-19 at 00.41.04_5f532df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550" y="5813275"/>
            <a:ext cx="9587750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3e763b7330_12_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5" name="Google Shape;555;g33e763b7330_12_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56" name="Google Shape;556;g33e763b7330_12_7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" name="InShot_20250319_020746566">
            <a:hlinkClick r:id="" action="ppaction://media"/>
            <a:extLst>
              <a:ext uri="{FF2B5EF4-FFF2-40B4-BE49-F238E27FC236}">
                <a16:creationId xmlns:a16="http://schemas.microsoft.com/office/drawing/2014/main" id="{DC81B1F3-4CAC-18F9-F346-2E6EE268C9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52" t="36703" r="-452" b="36498"/>
          <a:stretch/>
        </p:blipFill>
        <p:spPr>
          <a:xfrm>
            <a:off x="1891862" y="2427890"/>
            <a:ext cx="15781283" cy="7756634"/>
          </a:xfrm>
          <a:prstGeom prst="rect">
            <a:avLst/>
          </a:prstGeom>
          <a:ln w="57150">
            <a:solidFill>
              <a:srgbClr val="107856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2"/>
          <p:cNvSpPr txBox="1"/>
          <p:nvPr/>
        </p:nvSpPr>
        <p:spPr>
          <a:xfrm>
            <a:off x="4772497" y="4661711"/>
            <a:ext cx="9932044" cy="1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9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sz="9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525" y="3075975"/>
            <a:ext cx="9396274" cy="59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"/>
          <p:cNvSpPr txBox="1"/>
          <p:nvPr/>
        </p:nvSpPr>
        <p:spPr>
          <a:xfrm>
            <a:off x="753500" y="3722346"/>
            <a:ext cx="89193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data warehouse</a:t>
            </a: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is a centralized repository that stores large volumes of data from multiple sources, enabling efficient analysis and reporting.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1640875" y="6338475"/>
            <a:ext cx="5116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Integration.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Historical Data Storage.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Optimized for Querying.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765300" y="5574274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Key Features: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21" name="Google Shape;22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6376" y="3253350"/>
            <a:ext cx="7307625" cy="49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4302" y="3240114"/>
            <a:ext cx="7156100" cy="52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2148" y="3473650"/>
            <a:ext cx="9892729" cy="493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 txBox="1"/>
          <p:nvPr/>
        </p:nvSpPr>
        <p:spPr>
          <a:xfrm>
            <a:off x="7311363" y="9451950"/>
            <a:ext cx="3939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Star Schema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6330063" y="9451950"/>
            <a:ext cx="670802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 dirty="0" err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SnowFlake</a:t>
            </a:r>
            <a:r>
              <a:rPr lang="en-US" sz="48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Schema</a:t>
            </a:r>
            <a:endParaRPr sz="48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6863463" y="9451950"/>
            <a:ext cx="5902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Galaxy Schema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8549763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4880913" y="1616725"/>
            <a:ext cx="9715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 Warehouse Schema Types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/>
        </p:nvSpPr>
        <p:spPr>
          <a:xfrm>
            <a:off x="743025" y="3335525"/>
            <a:ext cx="8919300" cy="22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Data-Driven Decision Making: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 today’s business landscape, data warehouses are essential for consolidating and analyzing vast amounts of information from diverse sources.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5"/>
          <p:cNvGrpSpPr/>
          <p:nvPr/>
        </p:nvGrpSpPr>
        <p:grpSpPr>
          <a:xfrm>
            <a:off x="11116625" y="3253700"/>
            <a:ext cx="6651200" cy="5972401"/>
            <a:chOff x="11116625" y="3253700"/>
            <a:chExt cx="6651200" cy="5972401"/>
          </a:xfrm>
        </p:grpSpPr>
        <p:pic>
          <p:nvPicPr>
            <p:cNvPr id="250" name="Google Shape;250;p5"/>
            <p:cNvPicPr preferRelativeResize="0"/>
            <p:nvPr/>
          </p:nvPicPr>
          <p:blipFill rotWithShape="1">
            <a:blip r:embed="rId3">
              <a:alphaModFix/>
            </a:blip>
            <a:srcRect l="20822" r="24223"/>
            <a:stretch/>
          </p:blipFill>
          <p:spPr>
            <a:xfrm>
              <a:off x="11116625" y="3253700"/>
              <a:ext cx="6425923" cy="5972401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1" name="Google Shape;251;p5"/>
            <p:cNvSpPr txBox="1"/>
            <p:nvPr/>
          </p:nvSpPr>
          <p:spPr>
            <a:xfrm>
              <a:off x="12030825" y="8702825"/>
              <a:ext cx="530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C3512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https://www.existbi.com/blog/key-statistics-data-warehouse/</a:t>
              </a:r>
              <a:endParaRPr sz="1400" b="0" i="0" u="none" strike="noStrike" cap="none">
                <a:solidFill>
                  <a:srgbClr val="0C351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 txBox="1"/>
            <p:nvPr/>
          </p:nvSpPr>
          <p:spPr>
            <a:xfrm>
              <a:off x="16608025" y="5066500"/>
              <a:ext cx="1159800" cy="4569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 txBox="1"/>
            <p:nvPr/>
          </p:nvSpPr>
          <p:spPr>
            <a:xfrm>
              <a:off x="11116625" y="7260350"/>
              <a:ext cx="1159800" cy="4569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5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55" name="Google Shape;25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"/>
          <p:cNvSpPr txBox="1"/>
          <p:nvPr/>
        </p:nvSpPr>
        <p:spPr>
          <a:xfrm>
            <a:off x="743025" y="5819550"/>
            <a:ext cx="8919300" cy="2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Current Adoption Rates: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37% of companies have a central data warehouse.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 significant 63% of organizations utilize multiple data warehouses.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5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" name="Google Shape;258;p5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19e2a0e06_0_75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419e2a0e06_0_75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419e2a0e06_0_75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3419e2a0e06_0_75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419e2a0e06_0_75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68" name="Google Shape;268;g3419e2a0e06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419e2a0e06_0_75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g3419e2a0e06_0_75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3419e2a0e06_0_75"/>
          <p:cNvSpPr txBox="1"/>
          <p:nvPr/>
        </p:nvSpPr>
        <p:spPr>
          <a:xfrm>
            <a:off x="765300" y="3335525"/>
            <a:ext cx="91257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Duration: 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 warehouse implementation typically takes 6-9 months.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72" name="Google Shape;272;g3419e2a0e06_0_75"/>
          <p:cNvGrpSpPr/>
          <p:nvPr/>
        </p:nvGrpSpPr>
        <p:grpSpPr>
          <a:xfrm>
            <a:off x="10507375" y="3658330"/>
            <a:ext cx="8017200" cy="5375991"/>
            <a:chOff x="10507375" y="3630859"/>
            <a:chExt cx="8017200" cy="5375991"/>
          </a:xfrm>
        </p:grpSpPr>
        <p:pic>
          <p:nvPicPr>
            <p:cNvPr id="273" name="Google Shape;273;g3419e2a0e06_0_75"/>
            <p:cNvPicPr preferRelativeResize="0"/>
            <p:nvPr/>
          </p:nvPicPr>
          <p:blipFill rotWithShape="1">
            <a:blip r:embed="rId4">
              <a:alphaModFix/>
            </a:blip>
            <a:srcRect l="59" r="59"/>
            <a:stretch/>
          </p:blipFill>
          <p:spPr>
            <a:xfrm>
              <a:off x="10507425" y="3630859"/>
              <a:ext cx="8017100" cy="4975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g3419e2a0e06_0_75"/>
            <p:cNvSpPr txBox="1"/>
            <p:nvPr/>
          </p:nvSpPr>
          <p:spPr>
            <a:xfrm>
              <a:off x="10507375" y="8606650"/>
              <a:ext cx="8017200" cy="4002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https://data-vault.com/data-warehouse-market-size/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g3419e2a0e06_0_75"/>
          <p:cNvSpPr txBox="1"/>
          <p:nvPr/>
        </p:nvSpPr>
        <p:spPr>
          <a:xfrm>
            <a:off x="765300" y="5259444"/>
            <a:ext cx="9125700" cy="16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Cost:</a:t>
            </a:r>
            <a:b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Initial implementation costs start at around $70,000,   with larger projects ranging up to $485,000.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g3419e2a0e06_0_75"/>
          <p:cNvSpPr txBox="1"/>
          <p:nvPr/>
        </p:nvSpPr>
        <p:spPr>
          <a:xfrm>
            <a:off x="765300" y="7246373"/>
            <a:ext cx="91257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Market Growth: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The data warehouse market is projected to grow by 20% annually over the next five years.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4590925" y="1154599"/>
            <a:ext cx="99321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8369275" y="1906088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83" name="Google Shape;283;p1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8660975" y="6172931"/>
            <a:ext cx="1774800" cy="81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rgbClr val="0C6044"/>
              </a:gs>
            </a:gsLst>
            <a:path path="circle">
              <a:fillToRect l="50000" t="50000" r="50000" b="50000"/>
            </a:path>
            <a:tileRect/>
          </a:gradFill>
          <a:ln w="28575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7912" y="3509756"/>
            <a:ext cx="6040688" cy="632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31462" y="3747876"/>
            <a:ext cx="1072284" cy="10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6125" y="3973192"/>
            <a:ext cx="6235600" cy="539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 title="d899f696-6b22-47bb-9cab-f3dd7c545bcb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062" y="3420150"/>
            <a:ext cx="8672900" cy="594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1679238" y="2330675"/>
            <a:ext cx="1656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The objective of the </a:t>
            </a: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DataForge </a:t>
            </a: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project is to develop an automated tool that streamlines the creation of data warehouse schemas. </a:t>
            </a:r>
            <a:endParaRPr sz="2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"/>
          <p:cNvSpPr txBox="1"/>
          <p:nvPr/>
        </p:nvSpPr>
        <p:spPr>
          <a:xfrm>
            <a:off x="4590925" y="1154599"/>
            <a:ext cx="99321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13"/>
          <p:cNvSpPr txBox="1"/>
          <p:nvPr/>
        </p:nvSpPr>
        <p:spPr>
          <a:xfrm>
            <a:off x="8369275" y="1906088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97" name="Google Shape;2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8050" y="2560525"/>
            <a:ext cx="20148874" cy="718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3"/>
          <p:cNvSpPr txBox="1"/>
          <p:nvPr/>
        </p:nvSpPr>
        <p:spPr>
          <a:xfrm>
            <a:off x="4432100" y="5455075"/>
            <a:ext cx="1395600" cy="3693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 Result</a:t>
            </a:r>
            <a:endParaRPr/>
          </a:p>
        </p:txBody>
      </p:sp>
      <p:sp>
        <p:nvSpPr>
          <p:cNvPr id="299" name="Google Shape;299;p13"/>
          <p:cNvSpPr txBox="1"/>
          <p:nvPr/>
        </p:nvSpPr>
        <p:spPr>
          <a:xfrm>
            <a:off x="12616150" y="4142300"/>
            <a:ext cx="1395600" cy="3693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 Result</a:t>
            </a:r>
            <a:endParaRPr/>
          </a:p>
        </p:txBody>
      </p:sp>
      <p:sp>
        <p:nvSpPr>
          <p:cNvPr id="300" name="Google Shape;300;p13"/>
          <p:cNvSpPr txBox="1"/>
          <p:nvPr/>
        </p:nvSpPr>
        <p:spPr>
          <a:xfrm>
            <a:off x="17117650" y="5741313"/>
            <a:ext cx="868500" cy="5232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1815C"/>
      </a:accent1>
      <a:accent2>
        <a:srgbClr val="9DD323"/>
      </a:accent2>
      <a:accent3>
        <a:srgbClr val="FFF6EE"/>
      </a:accent3>
      <a:accent4>
        <a:srgbClr val="F05F0E"/>
      </a:accent4>
      <a:accent5>
        <a:srgbClr val="B0DC70"/>
      </a:accent5>
      <a:accent6>
        <a:srgbClr val="65BB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1815C"/>
      </a:accent1>
      <a:accent2>
        <a:srgbClr val="9DD323"/>
      </a:accent2>
      <a:accent3>
        <a:srgbClr val="FFF6EE"/>
      </a:accent3>
      <a:accent4>
        <a:srgbClr val="F05F0E"/>
      </a:accent4>
      <a:accent5>
        <a:srgbClr val="B0DC70"/>
      </a:accent5>
      <a:accent6>
        <a:srgbClr val="65BB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1258</Words>
  <Application>Microsoft Office PowerPoint</Application>
  <PresentationFormat>Custom</PresentationFormat>
  <Paragraphs>204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Raleway</vt:lpstr>
      <vt:lpstr>Montserrat</vt:lpstr>
      <vt:lpstr>Calibri</vt:lpstr>
      <vt:lpstr>Raleway SemiBold</vt:lpstr>
      <vt:lpstr>Arial</vt:lpstr>
      <vt:lpstr>Raleway Medium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عبدالرحمن عبدالناصر جمال محمد حسن</cp:lastModifiedBy>
  <cp:revision>3</cp:revision>
  <dcterms:modified xsi:type="dcterms:W3CDTF">2025-03-19T08:55:45Z</dcterms:modified>
</cp:coreProperties>
</file>